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EB Garamond" charset="1" panose="00000000000000000000"/>
      <p:regular r:id="rId17"/>
    </p:embeddedFont>
    <p:embeddedFont>
      <p:font typeface="EB Garamond Italics" charset="1" panose="00000000000000000000"/>
      <p:regular r:id="rId18"/>
    </p:embeddedFont>
    <p:embeddedFont>
      <p:font typeface="EB Garamond Semi-Bold" charset="1" panose="00000000000000000000"/>
      <p:regular r:id="rId19"/>
    </p:embeddedFont>
    <p:embeddedFont>
      <p:font typeface="Canva Sans" charset="1" panose="020B05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http://vision.ucmerced.edu/datasets/landuse.html" TargetMode="External" Type="http://schemas.openxmlformats.org/officeDocument/2006/relationships/hyperlink"/><Relationship Id="rId3" Target="http://dsp.whu.edu.cn/cn/staff/yw/HRSscene.html" TargetMode="External" Type="http://schemas.openxmlformats.org/officeDocument/2006/relationships/hyperlink"/><Relationship Id="rId4" Target="https://sites.google.com/site/qinzoucn/documents" TargetMode="External" Type="http://schemas.openxmlformats.org/officeDocument/2006/relationships/hyperlink"/><Relationship Id="rId5" Target="https://captain-whu.github.io/AID/AIDscene.html"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70017" y="2284703"/>
            <a:ext cx="16140700" cy="2316777"/>
          </a:xfrm>
          <a:prstGeom prst="rect">
            <a:avLst/>
          </a:prstGeom>
        </p:spPr>
        <p:txBody>
          <a:bodyPr anchor="t" rtlCol="false" tIns="0" lIns="0" bIns="0" rIns="0">
            <a:spAutoFit/>
          </a:bodyPr>
          <a:lstStyle/>
          <a:p>
            <a:pPr algn="ctr">
              <a:lnSpc>
                <a:spcPts val="9328"/>
              </a:lnSpc>
              <a:spcBef>
                <a:spcPct val="0"/>
              </a:spcBef>
            </a:pPr>
            <a:r>
              <a:rPr lang="en-US" sz="6663">
                <a:solidFill>
                  <a:srgbClr val="000000"/>
                </a:solidFill>
                <a:latin typeface="EB Garamond"/>
                <a:ea typeface="EB Garamond"/>
                <a:cs typeface="EB Garamond"/>
                <a:sym typeface="EB Garamond"/>
              </a:rPr>
              <a:t>A WGAN-based Framework for Aerial Image Denoising under Mixed Noise Conditions</a:t>
            </a:r>
          </a:p>
        </p:txBody>
      </p:sp>
      <p:sp>
        <p:nvSpPr>
          <p:cNvPr name="TextBox 3" id="3"/>
          <p:cNvSpPr txBox="true"/>
          <p:nvPr/>
        </p:nvSpPr>
        <p:spPr>
          <a:xfrm rot="0">
            <a:off x="12473649" y="5758065"/>
            <a:ext cx="5666323" cy="2657475"/>
          </a:xfrm>
          <a:prstGeom prst="rect">
            <a:avLst/>
          </a:prstGeom>
        </p:spPr>
        <p:txBody>
          <a:bodyPr anchor="t" rtlCol="false" tIns="0" lIns="0" bIns="0" rIns="0">
            <a:spAutoFit/>
          </a:bodyPr>
          <a:lstStyle/>
          <a:p>
            <a:pPr algn="l">
              <a:lnSpc>
                <a:spcPts val="4200"/>
              </a:lnSpc>
            </a:pPr>
            <a:r>
              <a:rPr lang="en-US" sz="3000" i="true">
                <a:solidFill>
                  <a:srgbClr val="000000"/>
                </a:solidFill>
                <a:latin typeface="EB Garamond Italics"/>
                <a:ea typeface="EB Garamond Italics"/>
                <a:cs typeface="EB Garamond Italics"/>
                <a:sym typeface="EB Garamond Italics"/>
              </a:rPr>
              <a:t>By:</a:t>
            </a:r>
          </a:p>
          <a:p>
            <a:pPr algn="l">
              <a:lnSpc>
                <a:spcPts val="4200"/>
              </a:lnSpc>
            </a:pPr>
            <a:r>
              <a:rPr lang="en-US" sz="3000" i="true">
                <a:solidFill>
                  <a:srgbClr val="000000"/>
                </a:solidFill>
                <a:latin typeface="EB Garamond Italics"/>
                <a:ea typeface="EB Garamond Italics"/>
                <a:cs typeface="EB Garamond Italics"/>
                <a:sym typeface="EB Garamond Italics"/>
              </a:rPr>
              <a:t>     Vedansh Kumar (22BCE1615)</a:t>
            </a:r>
          </a:p>
          <a:p>
            <a:pPr algn="l">
              <a:lnSpc>
                <a:spcPts val="4200"/>
              </a:lnSpc>
            </a:pPr>
            <a:r>
              <a:rPr lang="en-US" sz="3000" i="true">
                <a:solidFill>
                  <a:srgbClr val="000000"/>
                </a:solidFill>
                <a:latin typeface="EB Garamond Italics"/>
                <a:ea typeface="EB Garamond Italics"/>
                <a:cs typeface="EB Garamond Italics"/>
                <a:sym typeface="EB Garamond Italics"/>
              </a:rPr>
              <a:t>      Sarthak Chaudhary (22BCE1987)</a:t>
            </a:r>
          </a:p>
          <a:p>
            <a:pPr algn="l">
              <a:lnSpc>
                <a:spcPts val="4200"/>
              </a:lnSpc>
            </a:pPr>
            <a:r>
              <a:rPr lang="en-US" sz="3000" i="true">
                <a:solidFill>
                  <a:srgbClr val="000000"/>
                </a:solidFill>
                <a:latin typeface="EB Garamond Italics"/>
                <a:ea typeface="EB Garamond Italics"/>
                <a:cs typeface="EB Garamond Italics"/>
                <a:sym typeface="EB Garamond Italics"/>
              </a:rPr>
              <a:t>      Hrut Rajesh Shah (22BCE1760)</a:t>
            </a:r>
          </a:p>
          <a:p>
            <a:pPr algn="l">
              <a:lnSpc>
                <a:spcPts val="4200"/>
              </a:lnSpc>
              <a:spcBef>
                <a:spcPct val="0"/>
              </a:spcBef>
            </a:pPr>
            <a:r>
              <a:rPr lang="en-US" sz="3000" i="true">
                <a:solidFill>
                  <a:srgbClr val="000000"/>
                </a:solidFill>
                <a:latin typeface="EB Garamond Italics"/>
                <a:ea typeface="EB Garamond Italics"/>
                <a:cs typeface="EB Garamond Italics"/>
                <a:sym typeface="EB Garamond Italics"/>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5195" y="5012624"/>
            <a:ext cx="3829485" cy="740054"/>
          </a:xfrm>
          <a:custGeom>
            <a:avLst/>
            <a:gdLst/>
            <a:ahLst/>
            <a:cxnLst/>
            <a:rect r="r" b="b" t="t" l="l"/>
            <a:pathLst>
              <a:path h="740054" w="3829485">
                <a:moveTo>
                  <a:pt x="0" y="0"/>
                </a:moveTo>
                <a:lnTo>
                  <a:pt x="3829485" y="0"/>
                </a:lnTo>
                <a:lnTo>
                  <a:pt x="3829485" y="740054"/>
                </a:lnTo>
                <a:lnTo>
                  <a:pt x="0" y="740054"/>
                </a:lnTo>
                <a:lnTo>
                  <a:pt x="0" y="0"/>
                </a:lnTo>
                <a:close/>
              </a:path>
            </a:pathLst>
          </a:custGeom>
          <a:blipFill>
            <a:blip r:embed="rId2"/>
            <a:stretch>
              <a:fillRect l="0" t="0" r="0" b="0"/>
            </a:stretch>
          </a:blipFill>
        </p:spPr>
      </p:sp>
      <p:sp>
        <p:nvSpPr>
          <p:cNvPr name="Freeform 3" id="3"/>
          <p:cNvSpPr/>
          <p:nvPr/>
        </p:nvSpPr>
        <p:spPr>
          <a:xfrm flipH="false" flipV="false" rot="0">
            <a:off x="7523590" y="4996629"/>
            <a:ext cx="3166847" cy="756049"/>
          </a:xfrm>
          <a:custGeom>
            <a:avLst/>
            <a:gdLst/>
            <a:ahLst/>
            <a:cxnLst/>
            <a:rect r="r" b="b" t="t" l="l"/>
            <a:pathLst>
              <a:path h="756049" w="3166847">
                <a:moveTo>
                  <a:pt x="0" y="0"/>
                </a:moveTo>
                <a:lnTo>
                  <a:pt x="3166847" y="0"/>
                </a:lnTo>
                <a:lnTo>
                  <a:pt x="3166847" y="756049"/>
                </a:lnTo>
                <a:lnTo>
                  <a:pt x="0" y="756049"/>
                </a:lnTo>
                <a:lnTo>
                  <a:pt x="0" y="0"/>
                </a:lnTo>
                <a:close/>
              </a:path>
            </a:pathLst>
          </a:custGeom>
          <a:blipFill>
            <a:blip r:embed="rId3"/>
            <a:stretch>
              <a:fillRect l="0" t="0" r="0" b="0"/>
            </a:stretch>
          </a:blipFill>
        </p:spPr>
      </p:sp>
      <p:sp>
        <p:nvSpPr>
          <p:cNvPr name="Freeform 4" id="4"/>
          <p:cNvSpPr/>
          <p:nvPr/>
        </p:nvSpPr>
        <p:spPr>
          <a:xfrm flipH="false" flipV="false" rot="0">
            <a:off x="14423867" y="5374653"/>
            <a:ext cx="2619953" cy="576640"/>
          </a:xfrm>
          <a:custGeom>
            <a:avLst/>
            <a:gdLst/>
            <a:ahLst/>
            <a:cxnLst/>
            <a:rect r="r" b="b" t="t" l="l"/>
            <a:pathLst>
              <a:path h="576640" w="2619953">
                <a:moveTo>
                  <a:pt x="0" y="0"/>
                </a:moveTo>
                <a:lnTo>
                  <a:pt x="2619953" y="0"/>
                </a:lnTo>
                <a:lnTo>
                  <a:pt x="2619953" y="576640"/>
                </a:lnTo>
                <a:lnTo>
                  <a:pt x="0" y="576640"/>
                </a:lnTo>
                <a:lnTo>
                  <a:pt x="0" y="0"/>
                </a:lnTo>
                <a:close/>
              </a:path>
            </a:pathLst>
          </a:custGeom>
          <a:blipFill>
            <a:blip r:embed="rId4"/>
            <a:stretch>
              <a:fillRect l="0" t="0" r="0" b="0"/>
            </a:stretch>
          </a:blipFill>
        </p:spPr>
      </p:sp>
      <p:sp>
        <p:nvSpPr>
          <p:cNvPr name="Freeform 5" id="5"/>
          <p:cNvSpPr/>
          <p:nvPr/>
        </p:nvSpPr>
        <p:spPr>
          <a:xfrm flipH="false" flipV="false" rot="0">
            <a:off x="514522" y="8071462"/>
            <a:ext cx="5322621" cy="772109"/>
          </a:xfrm>
          <a:custGeom>
            <a:avLst/>
            <a:gdLst/>
            <a:ahLst/>
            <a:cxnLst/>
            <a:rect r="r" b="b" t="t" l="l"/>
            <a:pathLst>
              <a:path h="772109" w="5322621">
                <a:moveTo>
                  <a:pt x="0" y="0"/>
                </a:moveTo>
                <a:lnTo>
                  <a:pt x="5322621" y="0"/>
                </a:lnTo>
                <a:lnTo>
                  <a:pt x="5322621" y="772109"/>
                </a:lnTo>
                <a:lnTo>
                  <a:pt x="0" y="772109"/>
                </a:lnTo>
                <a:lnTo>
                  <a:pt x="0" y="0"/>
                </a:lnTo>
                <a:close/>
              </a:path>
            </a:pathLst>
          </a:custGeom>
          <a:blipFill>
            <a:blip r:embed="rId5"/>
            <a:stretch>
              <a:fillRect l="0" t="0" r="0" b="0"/>
            </a:stretch>
          </a:blipFill>
        </p:spPr>
      </p:sp>
      <p:sp>
        <p:nvSpPr>
          <p:cNvPr name="TextBox 6" id="6"/>
          <p:cNvSpPr txBox="true"/>
          <p:nvPr/>
        </p:nvSpPr>
        <p:spPr>
          <a:xfrm rot="0">
            <a:off x="570017" y="601554"/>
            <a:ext cx="6953573" cy="1458335"/>
          </a:xfrm>
          <a:prstGeom prst="rect">
            <a:avLst/>
          </a:prstGeom>
        </p:spPr>
        <p:txBody>
          <a:bodyPr anchor="t" rtlCol="false" tIns="0" lIns="0" bIns="0" rIns="0">
            <a:spAutoFit/>
          </a:bodyPr>
          <a:lstStyle/>
          <a:p>
            <a:pPr algn="l">
              <a:lnSpc>
                <a:spcPts val="12268"/>
              </a:lnSpc>
            </a:pPr>
            <a:r>
              <a:rPr lang="en-US" sz="7667" spc="-76">
                <a:solidFill>
                  <a:srgbClr val="000000"/>
                </a:solidFill>
                <a:latin typeface="EB Garamond"/>
                <a:ea typeface="EB Garamond"/>
                <a:cs typeface="EB Garamond"/>
                <a:sym typeface="EB Garamond"/>
              </a:rPr>
              <a:t>Loss functions:</a:t>
            </a:r>
          </a:p>
        </p:txBody>
      </p:sp>
      <p:sp>
        <p:nvSpPr>
          <p:cNvPr name="TextBox 7" id="7"/>
          <p:cNvSpPr txBox="true"/>
          <p:nvPr/>
        </p:nvSpPr>
        <p:spPr>
          <a:xfrm rot="0">
            <a:off x="14497680" y="9431750"/>
            <a:ext cx="3220303" cy="299720"/>
          </a:xfrm>
          <a:prstGeom prst="rect">
            <a:avLst/>
          </a:prstGeom>
        </p:spPr>
        <p:txBody>
          <a:bodyPr anchor="t" rtlCol="false" tIns="0" lIns="0" bIns="0" rIns="0">
            <a:spAutoFit/>
          </a:bodyPr>
          <a:lstStyle/>
          <a:p>
            <a:pPr algn="r">
              <a:lnSpc>
                <a:spcPts val="2559"/>
              </a:lnSpc>
              <a:spcBef>
                <a:spcPct val="0"/>
              </a:spcBef>
            </a:pPr>
            <a:r>
              <a:rPr lang="en-US" sz="1599" spc="166">
                <a:solidFill>
                  <a:srgbClr val="000000"/>
                </a:solidFill>
                <a:latin typeface="EB Garamond"/>
                <a:ea typeface="EB Garamond"/>
                <a:cs typeface="EB Garamond"/>
                <a:sym typeface="EB Garamond"/>
              </a:rPr>
              <a:t>DECEMBER 13, 2023</a:t>
            </a:r>
          </a:p>
        </p:txBody>
      </p:sp>
      <p:sp>
        <p:nvSpPr>
          <p:cNvPr name="TextBox 8" id="8"/>
          <p:cNvSpPr txBox="true"/>
          <p:nvPr/>
        </p:nvSpPr>
        <p:spPr>
          <a:xfrm rot="0">
            <a:off x="570017" y="2394070"/>
            <a:ext cx="5211632" cy="417195"/>
          </a:xfrm>
          <a:prstGeom prst="rect">
            <a:avLst/>
          </a:prstGeom>
        </p:spPr>
        <p:txBody>
          <a:bodyPr anchor="t" rtlCol="false" tIns="0" lIns="0" bIns="0" rIns="0">
            <a:spAutoFit/>
          </a:bodyPr>
          <a:lstStyle/>
          <a:p>
            <a:pPr algn="l">
              <a:lnSpc>
                <a:spcPts val="3450"/>
              </a:lnSpc>
            </a:pPr>
            <a:r>
              <a:rPr lang="en-US" b="true" sz="2300" spc="-23">
                <a:solidFill>
                  <a:srgbClr val="000000"/>
                </a:solidFill>
                <a:latin typeface="EB Garamond Semi-Bold"/>
                <a:ea typeface="EB Garamond Semi-Bold"/>
                <a:cs typeface="EB Garamond Semi-Bold"/>
                <a:sym typeface="EB Garamond Semi-Bold"/>
              </a:rPr>
              <a:t>PERCEPTUAL LOSS</a:t>
            </a:r>
          </a:p>
        </p:txBody>
      </p:sp>
      <p:sp>
        <p:nvSpPr>
          <p:cNvPr name="TextBox 9" id="9"/>
          <p:cNvSpPr txBox="true"/>
          <p:nvPr/>
        </p:nvSpPr>
        <p:spPr>
          <a:xfrm rot="0">
            <a:off x="570017" y="2949966"/>
            <a:ext cx="5211632" cy="2169795"/>
          </a:xfrm>
          <a:prstGeom prst="rect">
            <a:avLst/>
          </a:prstGeom>
        </p:spPr>
        <p:txBody>
          <a:bodyPr anchor="t" rtlCol="false" tIns="0" lIns="0" bIns="0" rIns="0">
            <a:spAutoFit/>
          </a:bodyPr>
          <a:lstStyle/>
          <a:p>
            <a:pPr algn="l" marL="496571" indent="-248285" lvl="1">
              <a:lnSpc>
                <a:spcPts val="3450"/>
              </a:lnSpc>
              <a:buFont typeface="Arial"/>
              <a:buChar char="•"/>
            </a:pPr>
            <a:r>
              <a:rPr lang="en-US" sz="2300" spc="-23">
                <a:solidFill>
                  <a:srgbClr val="000000"/>
                </a:solidFill>
                <a:latin typeface="EB Garamond"/>
                <a:ea typeface="EB Garamond"/>
                <a:cs typeface="EB Garamond"/>
                <a:sym typeface="EB Garamond"/>
              </a:rPr>
              <a:t>ϕi​ are features extracted from a pre-trained network (e.g., VGG).</a:t>
            </a:r>
          </a:p>
          <a:p>
            <a:pPr algn="l" marL="496571" indent="-248285" lvl="1">
              <a:lnSpc>
                <a:spcPts val="3450"/>
              </a:lnSpc>
              <a:buFont typeface="Arial"/>
              <a:buChar char="•"/>
            </a:pPr>
            <a:r>
              <a:rPr lang="en-US" sz="2300" spc="-23">
                <a:solidFill>
                  <a:srgbClr val="000000"/>
                </a:solidFill>
                <a:latin typeface="EB Garamond"/>
                <a:ea typeface="EB Garamond"/>
                <a:cs typeface="EB Garamond"/>
                <a:sym typeface="EB Garamond"/>
              </a:rPr>
              <a:t>Helps to preserve texture and high-frequency details.</a:t>
            </a:r>
          </a:p>
          <a:p>
            <a:pPr algn="l">
              <a:lnSpc>
                <a:spcPts val="3450"/>
              </a:lnSpc>
            </a:pPr>
          </a:p>
        </p:txBody>
      </p:sp>
      <p:sp>
        <p:nvSpPr>
          <p:cNvPr name="TextBox 10" id="10"/>
          <p:cNvSpPr txBox="true"/>
          <p:nvPr/>
        </p:nvSpPr>
        <p:spPr>
          <a:xfrm rot="0">
            <a:off x="6304674" y="2394070"/>
            <a:ext cx="6470929" cy="417195"/>
          </a:xfrm>
          <a:prstGeom prst="rect">
            <a:avLst/>
          </a:prstGeom>
        </p:spPr>
        <p:txBody>
          <a:bodyPr anchor="t" rtlCol="false" tIns="0" lIns="0" bIns="0" rIns="0">
            <a:spAutoFit/>
          </a:bodyPr>
          <a:lstStyle/>
          <a:p>
            <a:pPr algn="l">
              <a:lnSpc>
                <a:spcPts val="3450"/>
              </a:lnSpc>
            </a:pPr>
            <a:r>
              <a:rPr lang="en-US" b="true" sz="2300" spc="-23">
                <a:solidFill>
                  <a:srgbClr val="000000"/>
                </a:solidFill>
                <a:latin typeface="EB Garamond Semi-Bold"/>
                <a:ea typeface="EB Garamond Semi-Bold"/>
                <a:cs typeface="EB Garamond Semi-Bold"/>
                <a:sym typeface="EB Garamond Semi-Bold"/>
              </a:rPr>
              <a:t>PIXEL-WISE RECONSTRUCTION LOSS (L1 LOSS)</a:t>
            </a:r>
          </a:p>
        </p:txBody>
      </p:sp>
      <p:sp>
        <p:nvSpPr>
          <p:cNvPr name="TextBox 11" id="11"/>
          <p:cNvSpPr txBox="true"/>
          <p:nvPr/>
        </p:nvSpPr>
        <p:spPr>
          <a:xfrm rot="0">
            <a:off x="6134685" y="2949966"/>
            <a:ext cx="5944656" cy="2169795"/>
          </a:xfrm>
          <a:prstGeom prst="rect">
            <a:avLst/>
          </a:prstGeom>
        </p:spPr>
        <p:txBody>
          <a:bodyPr anchor="t" rtlCol="false" tIns="0" lIns="0" bIns="0" rIns="0">
            <a:spAutoFit/>
          </a:bodyPr>
          <a:lstStyle/>
          <a:p>
            <a:pPr algn="l" marL="496571" indent="-248285" lvl="1">
              <a:lnSpc>
                <a:spcPts val="3450"/>
              </a:lnSpc>
              <a:buFont typeface="Arial"/>
              <a:buChar char="•"/>
            </a:pPr>
            <a:r>
              <a:rPr lang="en-US" sz="2300" spc="-23">
                <a:solidFill>
                  <a:srgbClr val="000000"/>
                </a:solidFill>
                <a:latin typeface="EB Garamond"/>
                <a:ea typeface="EB Garamond"/>
                <a:cs typeface="EB Garamond"/>
                <a:sym typeface="EB Garamond"/>
              </a:rPr>
              <a:t>Measures absolute pixel-wise difference between real clean image x and denoised output x.</a:t>
            </a:r>
          </a:p>
          <a:p>
            <a:pPr algn="l" marL="496571" indent="-248285" lvl="1">
              <a:lnSpc>
                <a:spcPts val="3450"/>
              </a:lnSpc>
              <a:buFont typeface="Arial"/>
              <a:buChar char="•"/>
            </a:pPr>
            <a:r>
              <a:rPr lang="en-US" sz="2300" spc="-23">
                <a:solidFill>
                  <a:srgbClr val="000000"/>
                </a:solidFill>
                <a:latin typeface="EB Garamond"/>
                <a:ea typeface="EB Garamond"/>
                <a:cs typeface="EB Garamond"/>
                <a:sym typeface="EB Garamond"/>
              </a:rPr>
              <a:t>Encourages pixel accuracy and better low-frequency structure preservation.</a:t>
            </a:r>
          </a:p>
          <a:p>
            <a:pPr algn="l">
              <a:lnSpc>
                <a:spcPts val="3450"/>
              </a:lnSpc>
            </a:pPr>
          </a:p>
        </p:txBody>
      </p:sp>
      <p:sp>
        <p:nvSpPr>
          <p:cNvPr name="TextBox 12" id="12"/>
          <p:cNvSpPr txBox="true"/>
          <p:nvPr/>
        </p:nvSpPr>
        <p:spPr>
          <a:xfrm rot="0">
            <a:off x="13128028" y="2394070"/>
            <a:ext cx="5211632" cy="417195"/>
          </a:xfrm>
          <a:prstGeom prst="rect">
            <a:avLst/>
          </a:prstGeom>
        </p:spPr>
        <p:txBody>
          <a:bodyPr anchor="t" rtlCol="false" tIns="0" lIns="0" bIns="0" rIns="0">
            <a:spAutoFit/>
          </a:bodyPr>
          <a:lstStyle/>
          <a:p>
            <a:pPr algn="l">
              <a:lnSpc>
                <a:spcPts val="3450"/>
              </a:lnSpc>
            </a:pPr>
            <a:r>
              <a:rPr lang="en-US" b="true" sz="2300" spc="-23">
                <a:solidFill>
                  <a:srgbClr val="000000"/>
                </a:solidFill>
                <a:latin typeface="EB Garamond Semi-Bold"/>
                <a:ea typeface="EB Garamond Semi-Bold"/>
                <a:cs typeface="EB Garamond Semi-Bold"/>
                <a:sym typeface="EB Garamond Semi-Bold"/>
              </a:rPr>
              <a:t>GENERATOR LOSS</a:t>
            </a:r>
          </a:p>
        </p:txBody>
      </p:sp>
      <p:sp>
        <p:nvSpPr>
          <p:cNvPr name="TextBox 13" id="13"/>
          <p:cNvSpPr txBox="true"/>
          <p:nvPr/>
        </p:nvSpPr>
        <p:spPr>
          <a:xfrm rot="0">
            <a:off x="13128028" y="2949966"/>
            <a:ext cx="5211632" cy="2607945"/>
          </a:xfrm>
          <a:prstGeom prst="rect">
            <a:avLst/>
          </a:prstGeom>
        </p:spPr>
        <p:txBody>
          <a:bodyPr anchor="t" rtlCol="false" tIns="0" lIns="0" bIns="0" rIns="0">
            <a:spAutoFit/>
          </a:bodyPr>
          <a:lstStyle/>
          <a:p>
            <a:pPr algn="l" marL="496571" indent="-248285" lvl="1">
              <a:lnSpc>
                <a:spcPts val="3450"/>
              </a:lnSpc>
              <a:buFont typeface="Arial"/>
              <a:buChar char="•"/>
            </a:pPr>
            <a:r>
              <a:rPr lang="en-US" sz="2300" spc="-23">
                <a:solidFill>
                  <a:srgbClr val="000000"/>
                </a:solidFill>
                <a:latin typeface="EB Garamond"/>
                <a:ea typeface="EB Garamond"/>
                <a:cs typeface="EB Garamond"/>
                <a:sym typeface="EB Garamond"/>
              </a:rPr>
              <a:t>Generator tries to maximize the critic’s output on fake images (i.e., make fake images look more real to the critic).</a:t>
            </a:r>
          </a:p>
          <a:p>
            <a:pPr algn="l" marL="496571" indent="-248285" lvl="1">
              <a:lnSpc>
                <a:spcPts val="3450"/>
              </a:lnSpc>
              <a:buFont typeface="Arial"/>
              <a:buChar char="•"/>
            </a:pPr>
            <a:r>
              <a:rPr lang="en-US" sz="2300" spc="-23">
                <a:solidFill>
                  <a:srgbClr val="000000"/>
                </a:solidFill>
                <a:latin typeface="EB Garamond"/>
                <a:ea typeface="EB Garamond"/>
                <a:cs typeface="EB Garamond"/>
                <a:sym typeface="EB Garamond"/>
              </a:rPr>
              <a:t>Negative sign since it's a minimization problem.</a:t>
            </a:r>
          </a:p>
          <a:p>
            <a:pPr algn="l">
              <a:lnSpc>
                <a:spcPts val="3450"/>
              </a:lnSpc>
            </a:pPr>
          </a:p>
        </p:txBody>
      </p:sp>
      <p:sp>
        <p:nvSpPr>
          <p:cNvPr name="TextBox 14" id="14"/>
          <p:cNvSpPr txBox="true"/>
          <p:nvPr/>
        </p:nvSpPr>
        <p:spPr>
          <a:xfrm rot="0">
            <a:off x="570017" y="7444717"/>
            <a:ext cx="5211632" cy="417195"/>
          </a:xfrm>
          <a:prstGeom prst="rect">
            <a:avLst/>
          </a:prstGeom>
        </p:spPr>
        <p:txBody>
          <a:bodyPr anchor="t" rtlCol="false" tIns="0" lIns="0" bIns="0" rIns="0">
            <a:spAutoFit/>
          </a:bodyPr>
          <a:lstStyle/>
          <a:p>
            <a:pPr algn="l">
              <a:lnSpc>
                <a:spcPts val="3450"/>
              </a:lnSpc>
            </a:pPr>
            <a:r>
              <a:rPr lang="en-US" b="true" sz="2300" spc="-23">
                <a:solidFill>
                  <a:srgbClr val="000000"/>
                </a:solidFill>
                <a:latin typeface="EB Garamond Semi-Bold"/>
                <a:ea typeface="EB Garamond Semi-Bold"/>
                <a:cs typeface="EB Garamond Semi-Bold"/>
                <a:sym typeface="EB Garamond Semi-Bold"/>
              </a:rPr>
              <a:t>FINAL COMBINED LOSS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021829" y="1410233"/>
          <a:ext cx="7315200" cy="3733267"/>
        </p:xfrm>
        <a:graphic>
          <a:graphicData uri="http://schemas.openxmlformats.org/drawingml/2006/table">
            <a:tbl>
              <a:tblPr/>
              <a:tblGrid>
                <a:gridCol w="3657600"/>
                <a:gridCol w="3657600"/>
              </a:tblGrid>
              <a:tr h="1260641">
                <a:tc>
                  <a:txBody>
                    <a:bodyPr anchor="t" rtlCol="false"/>
                    <a:lstStyle/>
                    <a:p>
                      <a:pPr algn="ctr">
                        <a:lnSpc>
                          <a:spcPts val="5599"/>
                        </a:lnSpc>
                        <a:defRPr/>
                      </a:pPr>
                      <a:r>
                        <a:rPr lang="en-US" sz="3999" b="true">
                          <a:solidFill>
                            <a:srgbClr val="000000"/>
                          </a:solidFill>
                          <a:latin typeface="EB Garamond Semi-Bold"/>
                          <a:ea typeface="EB Garamond Semi-Bold"/>
                          <a:cs typeface="EB Garamond Semi-Bold"/>
                          <a:sym typeface="EB Garamond Semi-Bold"/>
                        </a:rPr>
                        <a:t>Metric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b="true">
                          <a:solidFill>
                            <a:srgbClr val="000000"/>
                          </a:solidFill>
                          <a:latin typeface="EB Garamond Semi-Bold"/>
                          <a:ea typeface="EB Garamond Semi-Bold"/>
                          <a:cs typeface="EB Garamond Semi-Bold"/>
                          <a:sym typeface="EB Garamond Semi-Bold"/>
                        </a:rPr>
                        <a:t>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4408">
                <a:tc>
                  <a:txBody>
                    <a:bodyPr anchor="t" rtlCol="false"/>
                    <a:lstStyle/>
                    <a:p>
                      <a:pPr algn="ctr">
                        <a:lnSpc>
                          <a:spcPts val="4900"/>
                        </a:lnSpc>
                        <a:defRPr/>
                      </a:pPr>
                      <a:r>
                        <a:rPr lang="en-US" sz="3500">
                          <a:solidFill>
                            <a:srgbClr val="000000"/>
                          </a:solidFill>
                          <a:latin typeface="EB Garamond"/>
                          <a:ea typeface="EB Garamond"/>
                          <a:cs typeface="EB Garamond"/>
                          <a:sym typeface="EB Garamond"/>
                        </a:rPr>
                        <a:t>PSNR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EB Garamond"/>
                          <a:ea typeface="EB Garamond"/>
                          <a:cs typeface="EB Garamond"/>
                          <a:sym typeface="EB Garamond"/>
                        </a:rPr>
                        <a:t>33.04 DB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08218">
                <a:tc>
                  <a:txBody>
                    <a:bodyPr anchor="t" rtlCol="false"/>
                    <a:lstStyle/>
                    <a:p>
                      <a:pPr algn="ctr">
                        <a:lnSpc>
                          <a:spcPts val="4900"/>
                        </a:lnSpc>
                        <a:defRPr/>
                      </a:pPr>
                      <a:r>
                        <a:rPr lang="en-US" sz="3500">
                          <a:solidFill>
                            <a:srgbClr val="000000"/>
                          </a:solidFill>
                          <a:latin typeface="EB Garamond"/>
                          <a:ea typeface="EB Garamond"/>
                          <a:cs typeface="EB Garamond"/>
                          <a:sym typeface="EB Garamond"/>
                        </a:rPr>
                        <a:t>SSIM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900"/>
                        </a:lnSpc>
                        <a:defRPr/>
                      </a:pPr>
                      <a:r>
                        <a:rPr lang="en-US" sz="3500">
                          <a:solidFill>
                            <a:srgbClr val="000000"/>
                          </a:solidFill>
                          <a:latin typeface="EB Garamond"/>
                          <a:ea typeface="EB Garamond"/>
                          <a:cs typeface="EB Garamond"/>
                          <a:sym typeface="EB Garamond"/>
                        </a:rPr>
                        <a:t>0.9172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3552290" y="6165882"/>
            <a:ext cx="9343444" cy="3118375"/>
          </a:xfrm>
          <a:custGeom>
            <a:avLst/>
            <a:gdLst/>
            <a:ahLst/>
            <a:cxnLst/>
            <a:rect r="r" b="b" t="t" l="l"/>
            <a:pathLst>
              <a:path h="3118375" w="9343444">
                <a:moveTo>
                  <a:pt x="0" y="0"/>
                </a:moveTo>
                <a:lnTo>
                  <a:pt x="9343444" y="0"/>
                </a:lnTo>
                <a:lnTo>
                  <a:pt x="9343444" y="3118374"/>
                </a:lnTo>
                <a:lnTo>
                  <a:pt x="0" y="3118374"/>
                </a:lnTo>
                <a:lnTo>
                  <a:pt x="0" y="0"/>
                </a:lnTo>
                <a:close/>
              </a:path>
            </a:pathLst>
          </a:custGeom>
          <a:blipFill>
            <a:blip r:embed="rId2"/>
            <a:stretch>
              <a:fillRect l="0" t="0" r="0" b="0"/>
            </a:stretch>
          </a:blipFill>
        </p:spPr>
      </p:sp>
      <p:sp>
        <p:nvSpPr>
          <p:cNvPr name="TextBox 4" id="4"/>
          <p:cNvSpPr txBox="true"/>
          <p:nvPr/>
        </p:nvSpPr>
        <p:spPr>
          <a:xfrm rot="0">
            <a:off x="570017" y="601554"/>
            <a:ext cx="11736115" cy="1458335"/>
          </a:xfrm>
          <a:prstGeom prst="rect">
            <a:avLst/>
          </a:prstGeom>
        </p:spPr>
        <p:txBody>
          <a:bodyPr anchor="t" rtlCol="false" tIns="0" lIns="0" bIns="0" rIns="0">
            <a:spAutoFit/>
          </a:bodyPr>
          <a:lstStyle/>
          <a:p>
            <a:pPr algn="l">
              <a:lnSpc>
                <a:spcPts val="12268"/>
              </a:lnSpc>
            </a:pPr>
            <a:r>
              <a:rPr lang="en-US" sz="7667" i="true" spc="-76">
                <a:solidFill>
                  <a:srgbClr val="000000"/>
                </a:solidFill>
                <a:latin typeface="EB Garamond Italics"/>
                <a:ea typeface="EB Garamond Italics"/>
                <a:cs typeface="EB Garamond Italics"/>
                <a:sym typeface="EB Garamond Italics"/>
              </a:rPr>
              <a:t>Results:</a:t>
            </a:r>
          </a:p>
        </p:txBody>
      </p:sp>
      <p:sp>
        <p:nvSpPr>
          <p:cNvPr name="TextBox 5" id="5"/>
          <p:cNvSpPr txBox="true"/>
          <p:nvPr/>
        </p:nvSpPr>
        <p:spPr>
          <a:xfrm rot="0">
            <a:off x="570017" y="2382624"/>
            <a:ext cx="17147966" cy="2971800"/>
          </a:xfrm>
          <a:prstGeom prst="rect">
            <a:avLst/>
          </a:prstGeom>
        </p:spPr>
        <p:txBody>
          <a:bodyPr anchor="t" rtlCol="false" tIns="0" lIns="0" bIns="0" rIns="0">
            <a:spAutoFit/>
          </a:bodyPr>
          <a:lstStyle/>
          <a:p>
            <a:pPr algn="l">
              <a:lnSpc>
                <a:spcPts val="3900"/>
              </a:lnSpc>
            </a:pPr>
            <a:r>
              <a:rPr lang="en-US" sz="3000" spc="-30">
                <a:solidFill>
                  <a:srgbClr val="000000"/>
                </a:solidFill>
                <a:latin typeface="EB Garamond"/>
                <a:ea typeface="EB Garamond"/>
                <a:cs typeface="EB Garamond"/>
                <a:sym typeface="EB Garamond"/>
              </a:rPr>
              <a:t>Evaluation metrics used:</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PSNR (Peak Signal-to-Noise Ratio)</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Measures pixel-level similarity</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SSIM (Structural Similarity Index)</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Measures perceptual quality</a:t>
            </a:r>
          </a:p>
          <a:p>
            <a:pPr algn="l">
              <a:lnSpc>
                <a:spcPts val="3900"/>
              </a:lnSpc>
            </a:pPr>
          </a:p>
        </p:txBody>
      </p:sp>
      <p:sp>
        <p:nvSpPr>
          <p:cNvPr name="TextBox 6" id="6"/>
          <p:cNvSpPr txBox="true"/>
          <p:nvPr/>
        </p:nvSpPr>
        <p:spPr>
          <a:xfrm rot="0">
            <a:off x="3775303" y="9338289"/>
            <a:ext cx="2103113" cy="280670"/>
          </a:xfrm>
          <a:prstGeom prst="rect">
            <a:avLst/>
          </a:prstGeom>
        </p:spPr>
        <p:txBody>
          <a:bodyPr anchor="t" rtlCol="false" tIns="0" lIns="0" bIns="0" rIns="0">
            <a:spAutoFit/>
          </a:bodyPr>
          <a:lstStyle/>
          <a:p>
            <a:pPr algn="ctr">
              <a:lnSpc>
                <a:spcPts val="2380"/>
              </a:lnSpc>
            </a:pPr>
            <a:r>
              <a:rPr lang="en-US" sz="1700">
                <a:solidFill>
                  <a:srgbClr val="000000"/>
                </a:solidFill>
                <a:latin typeface="Canva Sans"/>
                <a:ea typeface="Canva Sans"/>
                <a:cs typeface="Canva Sans"/>
                <a:sym typeface="Canva Sans"/>
              </a:rPr>
              <a:t>Clean</a:t>
            </a:r>
          </a:p>
        </p:txBody>
      </p:sp>
      <p:sp>
        <p:nvSpPr>
          <p:cNvPr name="TextBox 7" id="7"/>
          <p:cNvSpPr txBox="true"/>
          <p:nvPr/>
        </p:nvSpPr>
        <p:spPr>
          <a:xfrm rot="0">
            <a:off x="7172455" y="9338289"/>
            <a:ext cx="2103113" cy="280670"/>
          </a:xfrm>
          <a:prstGeom prst="rect">
            <a:avLst/>
          </a:prstGeom>
        </p:spPr>
        <p:txBody>
          <a:bodyPr anchor="t" rtlCol="false" tIns="0" lIns="0" bIns="0" rIns="0">
            <a:spAutoFit/>
          </a:bodyPr>
          <a:lstStyle/>
          <a:p>
            <a:pPr algn="ctr">
              <a:lnSpc>
                <a:spcPts val="2380"/>
              </a:lnSpc>
            </a:pPr>
            <a:r>
              <a:rPr lang="en-US" sz="1700">
                <a:solidFill>
                  <a:srgbClr val="000000"/>
                </a:solidFill>
                <a:latin typeface="Canva Sans"/>
                <a:ea typeface="Canva Sans"/>
                <a:cs typeface="Canva Sans"/>
                <a:sym typeface="Canva Sans"/>
              </a:rPr>
              <a:t>Noisy</a:t>
            </a:r>
          </a:p>
        </p:txBody>
      </p:sp>
      <p:sp>
        <p:nvSpPr>
          <p:cNvPr name="TextBox 8" id="8"/>
          <p:cNvSpPr txBox="true"/>
          <p:nvPr/>
        </p:nvSpPr>
        <p:spPr>
          <a:xfrm rot="0">
            <a:off x="10075860" y="9338289"/>
            <a:ext cx="2103113" cy="280670"/>
          </a:xfrm>
          <a:prstGeom prst="rect">
            <a:avLst/>
          </a:prstGeom>
        </p:spPr>
        <p:txBody>
          <a:bodyPr anchor="t" rtlCol="false" tIns="0" lIns="0" bIns="0" rIns="0">
            <a:spAutoFit/>
          </a:bodyPr>
          <a:lstStyle/>
          <a:p>
            <a:pPr algn="ctr">
              <a:lnSpc>
                <a:spcPts val="2380"/>
              </a:lnSpc>
            </a:pPr>
            <a:r>
              <a:rPr lang="en-US" sz="1700">
                <a:solidFill>
                  <a:srgbClr val="000000"/>
                </a:solidFill>
                <a:latin typeface="Canva Sans"/>
                <a:ea typeface="Canva Sans"/>
                <a:cs typeface="Canva Sans"/>
                <a:sym typeface="Canva Sans"/>
              </a:rPr>
              <a:t>Denoised</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70017" y="601554"/>
            <a:ext cx="11736115" cy="1458335"/>
          </a:xfrm>
          <a:prstGeom prst="rect">
            <a:avLst/>
          </a:prstGeom>
        </p:spPr>
        <p:txBody>
          <a:bodyPr anchor="t" rtlCol="false" tIns="0" lIns="0" bIns="0" rIns="0">
            <a:spAutoFit/>
          </a:bodyPr>
          <a:lstStyle/>
          <a:p>
            <a:pPr algn="l">
              <a:lnSpc>
                <a:spcPts val="12268"/>
              </a:lnSpc>
            </a:pPr>
            <a:r>
              <a:rPr lang="en-US" sz="7667" spc="-76">
                <a:solidFill>
                  <a:srgbClr val="000000"/>
                </a:solidFill>
                <a:latin typeface="EB Garamond"/>
                <a:ea typeface="EB Garamond"/>
                <a:cs typeface="EB Garamond"/>
                <a:sym typeface="EB Garamond"/>
              </a:rPr>
              <a:t>Problem Statement </a:t>
            </a:r>
          </a:p>
        </p:txBody>
      </p:sp>
      <p:sp>
        <p:nvSpPr>
          <p:cNvPr name="TextBox 3" id="3"/>
          <p:cNvSpPr txBox="true"/>
          <p:nvPr/>
        </p:nvSpPr>
        <p:spPr>
          <a:xfrm rot="0">
            <a:off x="1459667" y="2280144"/>
            <a:ext cx="14971267" cy="6597851"/>
          </a:xfrm>
          <a:prstGeom prst="rect">
            <a:avLst/>
          </a:prstGeom>
        </p:spPr>
        <p:txBody>
          <a:bodyPr anchor="t" rtlCol="false" tIns="0" lIns="0" bIns="0" rIns="0">
            <a:spAutoFit/>
          </a:bodyPr>
          <a:lstStyle/>
          <a:p>
            <a:pPr algn="l" marL="1236571" indent="-618286" lvl="1">
              <a:lnSpc>
                <a:spcPts val="7445"/>
              </a:lnSpc>
              <a:buFont typeface="Arial"/>
              <a:buChar char="•"/>
            </a:pPr>
            <a:r>
              <a:rPr lang="en-US" sz="5727" spc="-57">
                <a:solidFill>
                  <a:srgbClr val="000000"/>
                </a:solidFill>
                <a:latin typeface="EB Garamond"/>
                <a:ea typeface="EB Garamond"/>
                <a:cs typeface="EB Garamond"/>
                <a:sym typeface="EB Garamond"/>
              </a:rPr>
              <a:t>Aerial imagery is prone to various noise types (random, multiplicative, Gaussian).</a:t>
            </a:r>
          </a:p>
          <a:p>
            <a:pPr algn="l" marL="1236571" indent="-618286" lvl="1">
              <a:lnSpc>
                <a:spcPts val="7445"/>
              </a:lnSpc>
              <a:buFont typeface="Arial"/>
              <a:buChar char="•"/>
            </a:pPr>
            <a:r>
              <a:rPr lang="en-US" sz="5727" spc="-57">
                <a:solidFill>
                  <a:srgbClr val="000000"/>
                </a:solidFill>
                <a:latin typeface="EB Garamond"/>
                <a:ea typeface="EB Garamond"/>
                <a:cs typeface="EB Garamond"/>
                <a:sym typeface="EB Garamond"/>
              </a:rPr>
              <a:t>Existing methods usually address one noise type in isolation.</a:t>
            </a:r>
          </a:p>
          <a:p>
            <a:pPr algn="l" marL="1236571" indent="-618286" lvl="1">
              <a:lnSpc>
                <a:spcPts val="7445"/>
              </a:lnSpc>
              <a:buFont typeface="Arial"/>
              <a:buChar char="•"/>
            </a:pPr>
            <a:r>
              <a:rPr lang="en-US" sz="5727" spc="-57">
                <a:solidFill>
                  <a:srgbClr val="000000"/>
                </a:solidFill>
                <a:latin typeface="EB Garamond"/>
                <a:ea typeface="EB Garamond"/>
                <a:cs typeface="EB Garamond"/>
                <a:sym typeface="EB Garamond"/>
              </a:rPr>
              <a:t>Need for a unified denoising solution that performs across multiple noise types.</a:t>
            </a:r>
          </a:p>
          <a:p>
            <a:pPr algn="l">
              <a:lnSpc>
                <a:spcPts val="7445"/>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70017" y="2382624"/>
            <a:ext cx="17147966" cy="6934200"/>
          </a:xfrm>
          <a:prstGeom prst="rect">
            <a:avLst/>
          </a:prstGeom>
        </p:spPr>
        <p:txBody>
          <a:bodyPr anchor="t" rtlCol="false" tIns="0" lIns="0" bIns="0" rIns="0">
            <a:spAutoFit/>
          </a:bodyPr>
          <a:lstStyle/>
          <a:p>
            <a:pPr algn="l" marL="647700" indent="-323850" lvl="1">
              <a:lnSpc>
                <a:spcPts val="3900"/>
              </a:lnSpc>
              <a:buAutoNum type="arabicPeriod" startAt="1"/>
            </a:pPr>
            <a:r>
              <a:rPr lang="en-US" sz="3000" spc="-30">
                <a:solidFill>
                  <a:srgbClr val="000000"/>
                </a:solidFill>
                <a:latin typeface="EB Garamond"/>
                <a:ea typeface="EB Garamond"/>
                <a:cs typeface="EB Garamond"/>
                <a:sym typeface="EB Garamond"/>
              </a:rPr>
              <a:t>The paper "Toward Convolutional Blind Denoising of Real Photographs" us</a:t>
            </a:r>
            <a:r>
              <a:rPr lang="en-US" sz="3000" spc="-30" u="none">
                <a:solidFill>
                  <a:srgbClr val="000000"/>
                </a:solidFill>
                <a:latin typeface="EB Garamond"/>
                <a:ea typeface="EB Garamond"/>
                <a:cs typeface="EB Garamond"/>
                <a:sym typeface="EB Garamond"/>
              </a:rPr>
              <a:t>ed a</a:t>
            </a:r>
            <a:r>
              <a:rPr lang="en-US" sz="3000" spc="-30">
                <a:solidFill>
                  <a:srgbClr val="000000"/>
                </a:solidFill>
                <a:latin typeface="EB Garamond"/>
                <a:ea typeface="EB Garamond"/>
                <a:cs typeface="EB Garamond"/>
                <a:sym typeface="EB Garamond"/>
              </a:rPr>
              <a:t> convolutional network, CBDNet, to denoise images with noise types most similar to real-world</a:t>
            </a:r>
            <a:r>
              <a:rPr lang="en-US" sz="3000" spc="-30" u="none">
                <a:solidFill>
                  <a:srgbClr val="000000"/>
                </a:solidFill>
                <a:latin typeface="EB Garamond"/>
                <a:ea typeface="EB Garamond"/>
                <a:cs typeface="EB Garamond"/>
                <a:sym typeface="EB Garamond"/>
              </a:rPr>
              <a:t> </a:t>
            </a:r>
            <a:r>
              <a:rPr lang="en-US" sz="3000" spc="-30">
                <a:solidFill>
                  <a:srgbClr val="000000"/>
                </a:solidFill>
                <a:latin typeface="EB Garamond"/>
                <a:ea typeface="EB Garamond"/>
                <a:cs typeface="EB Garamond"/>
                <a:sym typeface="EB Garamond"/>
              </a:rPr>
              <a:t>pho</a:t>
            </a:r>
            <a:r>
              <a:rPr lang="en-US" sz="3000" spc="-30" u="none">
                <a:solidFill>
                  <a:srgbClr val="000000"/>
                </a:solidFill>
                <a:latin typeface="EB Garamond"/>
                <a:ea typeface="EB Garamond"/>
                <a:cs typeface="EB Garamond"/>
                <a:sym typeface="EB Garamond"/>
              </a:rPr>
              <a:t>t</a:t>
            </a:r>
            <a:r>
              <a:rPr lang="en-US" sz="3000" spc="-30">
                <a:solidFill>
                  <a:srgbClr val="000000"/>
                </a:solidFill>
                <a:latin typeface="EB Garamond"/>
                <a:ea typeface="EB Garamond"/>
                <a:cs typeface="EB Garamond"/>
                <a:sym typeface="EB Garamond"/>
              </a:rPr>
              <a:t>ogr</a:t>
            </a:r>
            <a:r>
              <a:rPr lang="en-US" sz="3000" spc="-30" u="none">
                <a:solidFill>
                  <a:srgbClr val="000000"/>
                </a:solidFill>
                <a:latin typeface="EB Garamond"/>
                <a:ea typeface="EB Garamond"/>
                <a:cs typeface="EB Garamond"/>
                <a:sym typeface="EB Garamond"/>
              </a:rPr>
              <a:t>a</a:t>
            </a:r>
            <a:r>
              <a:rPr lang="en-US" sz="3000" spc="-30">
                <a:solidFill>
                  <a:srgbClr val="000000"/>
                </a:solidFill>
                <a:latin typeface="EB Garamond"/>
                <a:ea typeface="EB Garamond"/>
                <a:cs typeface="EB Garamond"/>
                <a:sym typeface="EB Garamond"/>
              </a:rPr>
              <a:t>ph</a:t>
            </a:r>
            <a:r>
              <a:rPr lang="en-US" sz="3000" spc="-30" u="none">
                <a:solidFill>
                  <a:srgbClr val="000000"/>
                </a:solidFill>
                <a:latin typeface="EB Garamond"/>
                <a:ea typeface="EB Garamond"/>
                <a:cs typeface="EB Garamond"/>
                <a:sym typeface="EB Garamond"/>
              </a:rPr>
              <a:t>s</a:t>
            </a:r>
            <a:r>
              <a:rPr lang="en-US" sz="3000" spc="-30">
                <a:solidFill>
                  <a:srgbClr val="000000"/>
                </a:solidFill>
                <a:latin typeface="EB Garamond"/>
                <a:ea typeface="EB Garamond"/>
                <a:cs typeface="EB Garamond"/>
                <a:sym typeface="EB Garamond"/>
              </a:rPr>
              <a:t>. The model consisted of a noise estimator subnetwork in conjunction with a non-blind denoising subnetwork. The</a:t>
            </a:r>
            <a:r>
              <a:rPr lang="en-US" sz="3000" spc="-30" u="none">
                <a:solidFill>
                  <a:srgbClr val="000000"/>
                </a:solidFill>
                <a:latin typeface="EB Garamond"/>
                <a:ea typeface="EB Garamond"/>
                <a:cs typeface="EB Garamond"/>
                <a:sym typeface="EB Garamond"/>
              </a:rPr>
              <a:t> </a:t>
            </a:r>
            <a:r>
              <a:rPr lang="en-US" sz="3000" spc="-30">
                <a:solidFill>
                  <a:srgbClr val="000000"/>
                </a:solidFill>
                <a:latin typeface="EB Garamond"/>
                <a:ea typeface="EB Garamond"/>
                <a:cs typeface="EB Garamond"/>
                <a:sym typeface="EB Garamond"/>
              </a:rPr>
              <a:t>mo</a:t>
            </a:r>
            <a:r>
              <a:rPr lang="en-US" sz="3000" spc="-30" u="none">
                <a:solidFill>
                  <a:srgbClr val="000000"/>
                </a:solidFill>
                <a:latin typeface="EB Garamond"/>
                <a:ea typeface="EB Garamond"/>
                <a:cs typeface="EB Garamond"/>
                <a:sym typeface="EB Garamond"/>
              </a:rPr>
              <a:t>d</a:t>
            </a:r>
            <a:r>
              <a:rPr lang="en-US" sz="3000" spc="-30">
                <a:solidFill>
                  <a:srgbClr val="000000"/>
                </a:solidFill>
                <a:latin typeface="EB Garamond"/>
                <a:ea typeface="EB Garamond"/>
                <a:cs typeface="EB Garamond"/>
                <a:sym typeface="EB Garamond"/>
              </a:rPr>
              <a:t>el w</a:t>
            </a:r>
            <a:r>
              <a:rPr lang="en-US" sz="3000" spc="-30" u="none">
                <a:solidFill>
                  <a:srgbClr val="000000"/>
                </a:solidFill>
                <a:latin typeface="EB Garamond"/>
                <a:ea typeface="EB Garamond"/>
                <a:cs typeface="EB Garamond"/>
                <a:sym typeface="EB Garamond"/>
              </a:rPr>
              <a:t>a</a:t>
            </a:r>
            <a:r>
              <a:rPr lang="en-US" sz="3000" spc="-30">
                <a:solidFill>
                  <a:srgbClr val="000000"/>
                </a:solidFill>
                <a:latin typeface="EB Garamond"/>
                <a:ea typeface="EB Garamond"/>
                <a:cs typeface="EB Garamond"/>
                <a:sym typeface="EB Garamond"/>
              </a:rPr>
              <a:t>s </a:t>
            </a:r>
            <a:r>
              <a:rPr lang="en-US" sz="3000" spc="-30" u="none">
                <a:solidFill>
                  <a:srgbClr val="000000"/>
                </a:solidFill>
                <a:latin typeface="EB Garamond"/>
                <a:ea typeface="EB Garamond"/>
                <a:cs typeface="EB Garamond"/>
                <a:sym typeface="EB Garamond"/>
              </a:rPr>
              <a:t>t</a:t>
            </a:r>
            <a:r>
              <a:rPr lang="en-US" sz="3000" spc="-30">
                <a:solidFill>
                  <a:srgbClr val="000000"/>
                </a:solidFill>
                <a:latin typeface="EB Garamond"/>
                <a:ea typeface="EB Garamond"/>
                <a:cs typeface="EB Garamond"/>
                <a:sym typeface="EB Garamond"/>
              </a:rPr>
              <a:t>r</a:t>
            </a:r>
            <a:r>
              <a:rPr lang="en-US" sz="3000" spc="-30" u="none">
                <a:solidFill>
                  <a:srgbClr val="000000"/>
                </a:solidFill>
                <a:latin typeface="EB Garamond"/>
                <a:ea typeface="EB Garamond"/>
                <a:cs typeface="EB Garamond"/>
                <a:sym typeface="EB Garamond"/>
              </a:rPr>
              <a:t>a</a:t>
            </a:r>
            <a:r>
              <a:rPr lang="en-US" sz="3000" spc="-30">
                <a:solidFill>
                  <a:srgbClr val="000000"/>
                </a:solidFill>
                <a:latin typeface="EB Garamond"/>
                <a:ea typeface="EB Garamond"/>
                <a:cs typeface="EB Garamond"/>
                <a:sym typeface="EB Garamond"/>
              </a:rPr>
              <a:t>in</a:t>
            </a:r>
            <a:r>
              <a:rPr lang="en-US" sz="3000" spc="-30" u="none">
                <a:solidFill>
                  <a:srgbClr val="000000"/>
                </a:solidFill>
                <a:latin typeface="EB Garamond"/>
                <a:ea typeface="EB Garamond"/>
                <a:cs typeface="EB Garamond"/>
                <a:sym typeface="EB Garamond"/>
              </a:rPr>
              <a:t>e</a:t>
            </a:r>
            <a:r>
              <a:rPr lang="en-US" sz="3000" spc="-30">
                <a:solidFill>
                  <a:srgbClr val="000000"/>
                </a:solidFill>
                <a:latin typeface="EB Garamond"/>
                <a:ea typeface="EB Garamond"/>
                <a:cs typeface="EB Garamond"/>
                <a:sym typeface="EB Garamond"/>
              </a:rPr>
              <a:t>d on both real-world images in clean-noisy pairs and synthetically noise-generated images made using realistic camera noise models from</a:t>
            </a:r>
            <a:r>
              <a:rPr lang="en-US" sz="3000" spc="-30" u="none">
                <a:solidFill>
                  <a:srgbClr val="000000"/>
                </a:solidFill>
                <a:latin typeface="EB Garamond"/>
                <a:ea typeface="EB Garamond"/>
                <a:cs typeface="EB Garamond"/>
                <a:sym typeface="EB Garamond"/>
              </a:rPr>
              <a:t> dataset</a:t>
            </a:r>
            <a:r>
              <a:rPr lang="en-US" sz="3000" spc="-30">
                <a:solidFill>
                  <a:srgbClr val="000000"/>
                </a:solidFill>
                <a:latin typeface="EB Garamond"/>
                <a:ea typeface="EB Garamond"/>
                <a:cs typeface="EB Garamond"/>
                <a:sym typeface="EB Garamond"/>
              </a:rPr>
              <a:t>s such as RENOIR. The proposed model achieved PSNR and SSIM scores of 38.06 dB and 0.942 dB, respectively, on the SIDD benchmark. The key limitations were performance degradation when applied to images with different noise characteristics and heavy reliance on the accuracy of the noise detection layer.</a:t>
            </a:r>
          </a:p>
          <a:p>
            <a:pPr algn="l" marL="647700" indent="-323850" lvl="1">
              <a:lnSpc>
                <a:spcPts val="3900"/>
              </a:lnSpc>
              <a:buAutoNum type="arabicPeriod" startAt="1"/>
            </a:pPr>
            <a:r>
              <a:rPr lang="en-US" sz="3000" spc="-30">
                <a:solidFill>
                  <a:srgbClr val="000000"/>
                </a:solidFill>
                <a:latin typeface="EB Garamond"/>
                <a:ea typeface="EB Garamond"/>
                <a:cs typeface="EB Garamond"/>
                <a:sym typeface="EB Garamond"/>
              </a:rPr>
              <a:t>The paper titled “Beyond a Gaussian Denoiser: Residual Learning of Deep CNN for Image Denoising” used a feed-forward deep architecture that integrated techniques like residual learning with batch normalization, accelerating the training convergence and improving the denoising quality. The model used created by the authors (DnCNN) was designed for blind denoising, thus handling variable noise levels without prior specification. DnCNN implicitly removes the latent clean image in the hidden layers, allowing the authors to train a single DnCNN model to tackle with several general image denoising tasks, such as Gaussian denoising, single image super-resolution, and also JPEG image deblocking.</a:t>
            </a:r>
          </a:p>
        </p:txBody>
      </p:sp>
      <p:sp>
        <p:nvSpPr>
          <p:cNvPr name="TextBox 3" id="3"/>
          <p:cNvSpPr txBox="true"/>
          <p:nvPr/>
        </p:nvSpPr>
        <p:spPr>
          <a:xfrm rot="0">
            <a:off x="570017" y="601554"/>
            <a:ext cx="11736115" cy="1458335"/>
          </a:xfrm>
          <a:prstGeom prst="rect">
            <a:avLst/>
          </a:prstGeom>
        </p:spPr>
        <p:txBody>
          <a:bodyPr anchor="t" rtlCol="false" tIns="0" lIns="0" bIns="0" rIns="0">
            <a:spAutoFit/>
          </a:bodyPr>
          <a:lstStyle/>
          <a:p>
            <a:pPr algn="l">
              <a:lnSpc>
                <a:spcPts val="12268"/>
              </a:lnSpc>
            </a:pPr>
            <a:r>
              <a:rPr lang="en-US" sz="7667" spc="-76">
                <a:solidFill>
                  <a:srgbClr val="000000"/>
                </a:solidFill>
                <a:latin typeface="EB Garamond"/>
                <a:ea typeface="EB Garamond"/>
                <a:cs typeface="EB Garamond"/>
                <a:sym typeface="EB Garamond"/>
              </a:rPr>
              <a:t>Related Works</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70017" y="2382624"/>
            <a:ext cx="17147966" cy="5943600"/>
          </a:xfrm>
          <a:prstGeom prst="rect">
            <a:avLst/>
          </a:prstGeom>
        </p:spPr>
        <p:txBody>
          <a:bodyPr anchor="t" rtlCol="false" tIns="0" lIns="0" bIns="0" rIns="0">
            <a:spAutoFit/>
          </a:bodyPr>
          <a:lstStyle/>
          <a:p>
            <a:pPr algn="l" marL="647700" indent="-323850" lvl="1">
              <a:lnSpc>
                <a:spcPts val="3900"/>
              </a:lnSpc>
              <a:buAutoNum type="arabicPeriod" startAt="1"/>
            </a:pPr>
            <a:r>
              <a:rPr lang="en-US" sz="3000" spc="-30">
                <a:solidFill>
                  <a:srgbClr val="000000"/>
                </a:solidFill>
                <a:latin typeface="EB Garamond"/>
                <a:ea typeface="EB Garamond"/>
                <a:cs typeface="EB Garamond"/>
                <a:sym typeface="EB Garamond"/>
              </a:rPr>
              <a:t>Similarly, another CNN-based model, FFDNet, is a custom CNN tailored for practical image denoising tasks. FFDNet achieved this practicality as, unlike other models that required separate training for every noise intensity, FFDNet introduces a noise level map as part of the input, enabling a single model to adapt to a continuous range of noise levels. This method enhances generalisation for real-world scenarios, where noise levels vary spatially across an image. Hence, the proposed model from the paper proved to be better than other conventional CNN based models.</a:t>
            </a:r>
          </a:p>
          <a:p>
            <a:pPr algn="l" marL="647700" indent="-323850" lvl="1">
              <a:lnSpc>
                <a:spcPts val="3900"/>
              </a:lnSpc>
              <a:buAutoNum type="arabicPeriod" startAt="1"/>
            </a:pPr>
            <a:r>
              <a:rPr lang="en-US" sz="3000" spc="-30">
                <a:solidFill>
                  <a:srgbClr val="000000"/>
                </a:solidFill>
                <a:latin typeface="EB Garamond"/>
                <a:ea typeface="EB Garamond"/>
                <a:cs typeface="EB Garamond"/>
                <a:sym typeface="EB Garamond"/>
              </a:rPr>
              <a:t>The paper aimed to tackle the problem of denoising real-world photographs with complex noise patterns using a single-stage blind denoising network known as RIDNet. The model employed a “residual on the residual” design, which allows for flow of low frequency helping in the network’s ability to reconstruct the clean image alongside with a feature attention mechanism, allowing the network to focus on the most informative features among different channels. RIDNet achieved PSNR improvements of 9.5 db and 7.93 db over FFDNet and CBDNet, respectively. The effectiveness of the model however,r can diminish when applied to images with different noise characteristics as compared to the training data.</a:t>
            </a:r>
          </a:p>
        </p:txBody>
      </p:sp>
      <p:sp>
        <p:nvSpPr>
          <p:cNvPr name="TextBox 3" id="3"/>
          <p:cNvSpPr txBox="true"/>
          <p:nvPr/>
        </p:nvSpPr>
        <p:spPr>
          <a:xfrm rot="0">
            <a:off x="570017" y="601554"/>
            <a:ext cx="11736115" cy="1458335"/>
          </a:xfrm>
          <a:prstGeom prst="rect">
            <a:avLst/>
          </a:prstGeom>
        </p:spPr>
        <p:txBody>
          <a:bodyPr anchor="t" rtlCol="false" tIns="0" lIns="0" bIns="0" rIns="0">
            <a:spAutoFit/>
          </a:bodyPr>
          <a:lstStyle/>
          <a:p>
            <a:pPr algn="l">
              <a:lnSpc>
                <a:spcPts val="12268"/>
              </a:lnSpc>
            </a:pPr>
            <a:r>
              <a:rPr lang="en-US" sz="7667" spc="-76">
                <a:solidFill>
                  <a:srgbClr val="000000"/>
                </a:solidFill>
                <a:latin typeface="EB Garamond"/>
                <a:ea typeface="EB Garamond"/>
                <a:cs typeface="EB Garamond"/>
                <a:sym typeface="EB Garamond"/>
              </a:rPr>
              <a:t>Related Works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0017" y="2382624"/>
            <a:ext cx="17147966" cy="5943600"/>
          </a:xfrm>
          <a:prstGeom prst="rect">
            <a:avLst/>
          </a:prstGeom>
        </p:spPr>
        <p:txBody>
          <a:bodyPr anchor="t" rtlCol="false" tIns="0" lIns="0" bIns="0" rIns="0">
            <a:spAutoFit/>
          </a:bodyPr>
          <a:lstStyle/>
          <a:p>
            <a:pPr algn="l">
              <a:lnSpc>
                <a:spcPts val="3900"/>
              </a:lnSpc>
            </a:pPr>
            <a:r>
              <a:rPr lang="en-US" sz="3000" spc="-30">
                <a:solidFill>
                  <a:srgbClr val="000000"/>
                </a:solidFill>
                <a:latin typeface="EB Garamond"/>
                <a:ea typeface="EB Garamond"/>
                <a:cs typeface="EB Garamond"/>
                <a:sym typeface="EB Garamond"/>
              </a:rPr>
              <a:t>The dataset comprises of  4 different aerial datasets:</a:t>
            </a:r>
          </a:p>
          <a:p>
            <a:pPr algn="l" marL="647700" indent="-323850" lvl="1">
              <a:lnSpc>
                <a:spcPts val="3900"/>
              </a:lnSpc>
              <a:buFont typeface="Arial"/>
              <a:buChar char="•"/>
            </a:pPr>
            <a:r>
              <a:rPr lang="en-US" sz="3000" spc="-30" u="sng">
                <a:solidFill>
                  <a:srgbClr val="000000"/>
                </a:solidFill>
                <a:latin typeface="EB Garamond"/>
                <a:ea typeface="EB Garamond"/>
                <a:cs typeface="EB Garamond"/>
                <a:sym typeface="EB Garamond"/>
                <a:hlinkClick r:id="rId2" tooltip="http://vision.ucmerced.edu/datasets/landuse.html"/>
              </a:rPr>
              <a:t>UC‑Merced dataset</a:t>
            </a:r>
            <a:r>
              <a:rPr lang="en-US" sz="3000" spc="-30">
                <a:solidFill>
                  <a:srgbClr val="000000"/>
                </a:solidFill>
                <a:latin typeface="EB Garamond"/>
                <a:ea typeface="EB Garamond"/>
                <a:cs typeface="EB Garamond"/>
                <a:sym typeface="EB Garamond"/>
              </a:rPr>
              <a:t>, contains 21 scene classes and 100 samples of size 256×256 in each class.</a:t>
            </a:r>
          </a:p>
          <a:p>
            <a:pPr algn="l" marL="647700" indent="-323850" lvl="1">
              <a:lnSpc>
                <a:spcPts val="3900"/>
              </a:lnSpc>
              <a:buFont typeface="Arial"/>
              <a:buChar char="•"/>
            </a:pPr>
            <a:r>
              <a:rPr lang="en-US" sz="3000" spc="-30" u="sng">
                <a:solidFill>
                  <a:srgbClr val="000000"/>
                </a:solidFill>
                <a:latin typeface="EB Garamond"/>
                <a:ea typeface="EB Garamond"/>
                <a:cs typeface="EB Garamond"/>
                <a:sym typeface="EB Garamond"/>
                <a:hlinkClick r:id="rId3" tooltip="http://dsp.whu.edu.cn/cn/staff/yw/HRSscene.html"/>
              </a:rPr>
              <a:t>WHU‑RS19 dataset</a:t>
            </a:r>
            <a:r>
              <a:rPr lang="en-US" sz="3000" spc="-30">
                <a:solidFill>
                  <a:srgbClr val="000000"/>
                </a:solidFill>
                <a:latin typeface="EB Garamond"/>
                <a:ea typeface="EB Garamond"/>
                <a:cs typeface="EB Garamond"/>
                <a:sym typeface="EB Garamond"/>
              </a:rPr>
              <a:t>, has 19 different scene classes and 50 samples of size 600×600 in each class.</a:t>
            </a:r>
          </a:p>
          <a:p>
            <a:pPr algn="l" marL="647700" indent="-323850" lvl="1">
              <a:lnSpc>
                <a:spcPts val="3900"/>
              </a:lnSpc>
              <a:buFont typeface="Arial"/>
              <a:buChar char="•"/>
            </a:pPr>
            <a:r>
              <a:rPr lang="en-US" sz="3000" spc="-30" u="sng">
                <a:solidFill>
                  <a:srgbClr val="000000"/>
                </a:solidFill>
                <a:latin typeface="EB Garamond"/>
                <a:ea typeface="EB Garamond"/>
                <a:cs typeface="EB Garamond"/>
                <a:sym typeface="EB Garamond"/>
                <a:hlinkClick r:id="rId4" tooltip="https://sites.google.com/site/qinzoucn/documents"/>
              </a:rPr>
              <a:t>RSSCN7 dataset</a:t>
            </a:r>
            <a:r>
              <a:rPr lang="en-US" sz="3000" spc="-30">
                <a:solidFill>
                  <a:srgbClr val="000000"/>
                </a:solidFill>
                <a:latin typeface="EB Garamond"/>
                <a:ea typeface="EB Garamond"/>
                <a:cs typeface="EB Garamond"/>
                <a:sym typeface="EB Garamond"/>
              </a:rPr>
              <a:t>, contains 7 scene classes and 400 samples of size 400×400 in each class.</a:t>
            </a:r>
          </a:p>
          <a:p>
            <a:pPr algn="l" marL="647700" indent="-323850" lvl="1">
              <a:lnSpc>
                <a:spcPts val="3900"/>
              </a:lnSpc>
              <a:buFont typeface="Arial"/>
              <a:buChar char="•"/>
            </a:pPr>
            <a:r>
              <a:rPr lang="en-US" sz="3000" spc="-30" u="sng">
                <a:solidFill>
                  <a:srgbClr val="000000"/>
                </a:solidFill>
                <a:latin typeface="EB Garamond"/>
                <a:ea typeface="EB Garamond"/>
                <a:cs typeface="EB Garamond"/>
                <a:sym typeface="EB Garamond"/>
                <a:hlinkClick r:id="rId5" tooltip="https://captain-whu.github.io/AID/AIDscene.html"/>
              </a:rPr>
              <a:t>AID dataset</a:t>
            </a:r>
            <a:r>
              <a:rPr lang="en-US" sz="3000" spc="-30">
                <a:solidFill>
                  <a:srgbClr val="000000"/>
                </a:solidFill>
                <a:latin typeface="EB Garamond"/>
                <a:ea typeface="EB Garamond"/>
                <a:cs typeface="EB Garamond"/>
                <a:sym typeface="EB Garamond"/>
              </a:rPr>
              <a:t>, has 30 different scene classes and about 200 to 400 samples of size 600×600 in each class.</a:t>
            </a:r>
          </a:p>
          <a:p>
            <a:pPr algn="l">
              <a:lnSpc>
                <a:spcPts val="3900"/>
              </a:lnSpc>
            </a:pPr>
          </a:p>
          <a:p>
            <a:pPr algn="l">
              <a:lnSpc>
                <a:spcPts val="3900"/>
              </a:lnSpc>
            </a:pPr>
            <a:r>
              <a:rPr lang="en-US" sz="3000" spc="-30">
                <a:solidFill>
                  <a:srgbClr val="000000"/>
                </a:solidFill>
                <a:latin typeface="EB Garamond"/>
                <a:ea typeface="EB Garamond"/>
                <a:cs typeface="EB Garamond"/>
                <a:sym typeface="EB Garamond"/>
              </a:rPr>
              <a:t>The dataset was made using introducing 3 different noises in the images which are:</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Random noise: Uniform corruption of pixels.</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Gaussian noise: Modeled as N(μ,σ2)N(μ,σ2).</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Multiplicative noise: Models speckle/texture noise common in SAR imagery.</a:t>
            </a:r>
          </a:p>
          <a:p>
            <a:pPr algn="l">
              <a:lnSpc>
                <a:spcPts val="3900"/>
              </a:lnSpc>
            </a:pPr>
          </a:p>
          <a:p>
            <a:pPr algn="l">
              <a:lnSpc>
                <a:spcPts val="3900"/>
              </a:lnSpc>
            </a:pPr>
            <a:r>
              <a:rPr lang="en-US" sz="3000" spc="-30">
                <a:solidFill>
                  <a:srgbClr val="000000"/>
                </a:solidFill>
                <a:latin typeface="EB Garamond"/>
                <a:ea typeface="EB Garamond"/>
                <a:cs typeface="EB Garamond"/>
                <a:sym typeface="EB Garamond"/>
              </a:rPr>
              <a:t> </a:t>
            </a:r>
          </a:p>
        </p:txBody>
      </p:sp>
      <p:graphicFrame>
        <p:nvGraphicFramePr>
          <p:cNvPr name="Table 3" id="3"/>
          <p:cNvGraphicFramePr>
            <a:graphicFrameLocks noGrp="true"/>
          </p:cNvGraphicFramePr>
          <p:nvPr/>
        </p:nvGraphicFramePr>
        <p:xfrm>
          <a:off x="12902582" y="6115583"/>
          <a:ext cx="4815401" cy="3409950"/>
        </p:xfrm>
        <a:graphic>
          <a:graphicData uri="http://schemas.openxmlformats.org/drawingml/2006/table">
            <a:tbl>
              <a:tblPr/>
              <a:tblGrid>
                <a:gridCol w="2132294"/>
                <a:gridCol w="2683107"/>
              </a:tblGrid>
              <a:tr h="847671">
                <a:tc>
                  <a:txBody>
                    <a:bodyPr anchor="t" rtlCol="false"/>
                    <a:lstStyle/>
                    <a:p>
                      <a:pPr algn="ctr">
                        <a:lnSpc>
                          <a:spcPts val="2800"/>
                        </a:lnSpc>
                        <a:defRPr/>
                      </a:pPr>
                      <a:r>
                        <a:rPr lang="en-US" sz="2000">
                          <a:solidFill>
                            <a:srgbClr val="000000"/>
                          </a:solidFill>
                          <a:latin typeface="EB Garamond"/>
                          <a:ea typeface="EB Garamond"/>
                          <a:cs typeface="EB Garamond"/>
                          <a:sym typeface="EB Garamond"/>
                        </a:rPr>
                        <a:t>Noise 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EB Garamond Semi-Bold"/>
                          <a:ea typeface="EB Garamond Semi-Bold"/>
                          <a:cs typeface="EB Garamond Semi-Bold"/>
                          <a:sym typeface="EB Garamond Semi-Bold"/>
                        </a:rPr>
                        <a:t>Image noise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6936">
                <a:tc>
                  <a:txBody>
                    <a:bodyPr anchor="t" rtlCol="false"/>
                    <a:lstStyle/>
                    <a:p>
                      <a:pPr algn="ctr">
                        <a:lnSpc>
                          <a:spcPts val="2939"/>
                        </a:lnSpc>
                        <a:defRPr/>
                      </a:pPr>
                      <a:r>
                        <a:rPr lang="en-US" sz="2099">
                          <a:solidFill>
                            <a:srgbClr val="000000"/>
                          </a:solidFill>
                          <a:latin typeface="EB Garamond"/>
                          <a:ea typeface="EB Garamond"/>
                          <a:cs typeface="EB Garamond"/>
                          <a:sym typeface="EB Garamond"/>
                        </a:rPr>
                        <a:t>Random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EB Garamond"/>
                          <a:ea typeface="EB Garamond"/>
                          <a:cs typeface="EB Garamond"/>
                          <a:sym typeface="EB Garamond"/>
                        </a:rPr>
                        <a:t>4583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7671">
                <a:tc>
                  <a:txBody>
                    <a:bodyPr anchor="t" rtlCol="false"/>
                    <a:lstStyle/>
                    <a:p>
                      <a:pPr algn="ctr">
                        <a:lnSpc>
                          <a:spcPts val="2799"/>
                        </a:lnSpc>
                        <a:defRPr/>
                      </a:pPr>
                      <a:r>
                        <a:rPr lang="en-US" sz="1999">
                          <a:solidFill>
                            <a:srgbClr val="000000"/>
                          </a:solidFill>
                          <a:latin typeface="EB Garamond"/>
                          <a:ea typeface="EB Garamond"/>
                          <a:cs typeface="EB Garamond"/>
                          <a:sym typeface="EB Garamond"/>
                        </a:rPr>
                        <a:t>Gaussian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EB Garamond"/>
                          <a:ea typeface="EB Garamond"/>
                          <a:cs typeface="EB Garamond"/>
                          <a:sym typeface="EB Garamond"/>
                        </a:rPr>
                        <a:t>4583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7671">
                <a:tc>
                  <a:txBody>
                    <a:bodyPr anchor="t" rtlCol="false"/>
                    <a:lstStyle/>
                    <a:p>
                      <a:pPr algn="ctr">
                        <a:lnSpc>
                          <a:spcPts val="2800"/>
                        </a:lnSpc>
                        <a:defRPr/>
                      </a:pPr>
                      <a:r>
                        <a:rPr lang="en-US" sz="2000">
                          <a:solidFill>
                            <a:srgbClr val="000000"/>
                          </a:solidFill>
                          <a:latin typeface="EB Garamond"/>
                          <a:ea typeface="EB Garamond"/>
                          <a:cs typeface="EB Garamond"/>
                          <a:sym typeface="EB Garamond"/>
                        </a:rPr>
                        <a:t>Multiplicative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EB Garamond"/>
                          <a:ea typeface="EB Garamond"/>
                          <a:cs typeface="EB Garamond"/>
                          <a:sym typeface="EB Garamond"/>
                        </a:rPr>
                        <a:t>4583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570017" y="601554"/>
            <a:ext cx="11736115" cy="1458335"/>
          </a:xfrm>
          <a:prstGeom prst="rect">
            <a:avLst/>
          </a:prstGeom>
        </p:spPr>
        <p:txBody>
          <a:bodyPr anchor="t" rtlCol="false" tIns="0" lIns="0" bIns="0" rIns="0">
            <a:spAutoFit/>
          </a:bodyPr>
          <a:lstStyle/>
          <a:p>
            <a:pPr algn="l">
              <a:lnSpc>
                <a:spcPts val="12268"/>
              </a:lnSpc>
            </a:pPr>
            <a:r>
              <a:rPr lang="en-US" sz="7667" spc="-76">
                <a:solidFill>
                  <a:srgbClr val="000000"/>
                </a:solidFill>
                <a:latin typeface="EB Garamond"/>
                <a:ea typeface="EB Garamond"/>
                <a:cs typeface="EB Garamond"/>
                <a:sym typeface="EB Garamond"/>
              </a:rPr>
              <a:t>About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1585" y="2703233"/>
            <a:ext cx="4814553" cy="4814553"/>
          </a:xfrm>
          <a:custGeom>
            <a:avLst/>
            <a:gdLst/>
            <a:ahLst/>
            <a:cxnLst/>
            <a:rect r="r" b="b" t="t" l="l"/>
            <a:pathLst>
              <a:path h="4814553" w="4814553">
                <a:moveTo>
                  <a:pt x="0" y="0"/>
                </a:moveTo>
                <a:lnTo>
                  <a:pt x="4814553" y="0"/>
                </a:lnTo>
                <a:lnTo>
                  <a:pt x="4814553" y="4814553"/>
                </a:lnTo>
                <a:lnTo>
                  <a:pt x="0" y="4814553"/>
                </a:lnTo>
                <a:lnTo>
                  <a:pt x="0" y="0"/>
                </a:lnTo>
                <a:close/>
              </a:path>
            </a:pathLst>
          </a:custGeom>
          <a:blipFill>
            <a:blip r:embed="rId2"/>
            <a:stretch>
              <a:fillRect l="0" t="0" r="0" b="0"/>
            </a:stretch>
          </a:blipFill>
        </p:spPr>
      </p:sp>
      <p:sp>
        <p:nvSpPr>
          <p:cNvPr name="Freeform 3" id="3"/>
          <p:cNvSpPr/>
          <p:nvPr/>
        </p:nvSpPr>
        <p:spPr>
          <a:xfrm flipH="false" flipV="false" rot="0">
            <a:off x="6727228" y="2703233"/>
            <a:ext cx="4833544" cy="4833544"/>
          </a:xfrm>
          <a:custGeom>
            <a:avLst/>
            <a:gdLst/>
            <a:ahLst/>
            <a:cxnLst/>
            <a:rect r="r" b="b" t="t" l="l"/>
            <a:pathLst>
              <a:path h="4833544" w="4833544">
                <a:moveTo>
                  <a:pt x="0" y="0"/>
                </a:moveTo>
                <a:lnTo>
                  <a:pt x="4833544" y="0"/>
                </a:lnTo>
                <a:lnTo>
                  <a:pt x="4833544" y="4833545"/>
                </a:lnTo>
                <a:lnTo>
                  <a:pt x="0" y="4833545"/>
                </a:lnTo>
                <a:lnTo>
                  <a:pt x="0" y="0"/>
                </a:lnTo>
                <a:close/>
              </a:path>
            </a:pathLst>
          </a:custGeom>
          <a:blipFill>
            <a:blip r:embed="rId3"/>
            <a:stretch>
              <a:fillRect l="0" t="0" r="0" b="0"/>
            </a:stretch>
          </a:blipFill>
        </p:spPr>
      </p:sp>
      <p:sp>
        <p:nvSpPr>
          <p:cNvPr name="Freeform 4" id="4"/>
          <p:cNvSpPr/>
          <p:nvPr/>
        </p:nvSpPr>
        <p:spPr>
          <a:xfrm flipH="false" flipV="false" rot="0">
            <a:off x="12770447" y="2726728"/>
            <a:ext cx="4833544" cy="4833544"/>
          </a:xfrm>
          <a:custGeom>
            <a:avLst/>
            <a:gdLst/>
            <a:ahLst/>
            <a:cxnLst/>
            <a:rect r="r" b="b" t="t" l="l"/>
            <a:pathLst>
              <a:path h="4833544" w="4833544">
                <a:moveTo>
                  <a:pt x="0" y="0"/>
                </a:moveTo>
                <a:lnTo>
                  <a:pt x="4833545" y="0"/>
                </a:lnTo>
                <a:lnTo>
                  <a:pt x="4833545" y="4833544"/>
                </a:lnTo>
                <a:lnTo>
                  <a:pt x="0" y="4833544"/>
                </a:lnTo>
                <a:lnTo>
                  <a:pt x="0" y="0"/>
                </a:lnTo>
                <a:close/>
              </a:path>
            </a:pathLst>
          </a:custGeom>
          <a:blipFill>
            <a:blip r:embed="rId4"/>
            <a:stretch>
              <a:fillRect l="0" t="0" r="0" b="0"/>
            </a:stretch>
          </a:blipFill>
        </p:spPr>
      </p:sp>
      <p:sp>
        <p:nvSpPr>
          <p:cNvPr name="TextBox 5" id="5"/>
          <p:cNvSpPr txBox="true"/>
          <p:nvPr/>
        </p:nvSpPr>
        <p:spPr>
          <a:xfrm rot="0">
            <a:off x="570017" y="601554"/>
            <a:ext cx="13792835" cy="1458335"/>
          </a:xfrm>
          <a:prstGeom prst="rect">
            <a:avLst/>
          </a:prstGeom>
        </p:spPr>
        <p:txBody>
          <a:bodyPr anchor="t" rtlCol="false" tIns="0" lIns="0" bIns="0" rIns="0">
            <a:spAutoFit/>
          </a:bodyPr>
          <a:lstStyle/>
          <a:p>
            <a:pPr algn="l">
              <a:lnSpc>
                <a:spcPts val="12268"/>
              </a:lnSpc>
            </a:pPr>
            <a:r>
              <a:rPr lang="en-US" sz="7667" spc="-76">
                <a:solidFill>
                  <a:srgbClr val="000000"/>
                </a:solidFill>
                <a:latin typeface="EB Garamond"/>
                <a:ea typeface="EB Garamond"/>
                <a:cs typeface="EB Garamond"/>
                <a:sym typeface="EB Garamond"/>
              </a:rPr>
              <a:t>Example for different noise models:</a:t>
            </a:r>
          </a:p>
        </p:txBody>
      </p:sp>
      <p:sp>
        <p:nvSpPr>
          <p:cNvPr name="TextBox 6" id="6"/>
          <p:cNvSpPr txBox="true"/>
          <p:nvPr/>
        </p:nvSpPr>
        <p:spPr>
          <a:xfrm rot="0">
            <a:off x="1448804" y="7676880"/>
            <a:ext cx="33201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Random </a:t>
            </a:r>
            <a:r>
              <a:rPr lang="en-US" sz="3399">
                <a:solidFill>
                  <a:srgbClr val="000000"/>
                </a:solidFill>
                <a:latin typeface="Canva Sans"/>
                <a:ea typeface="Canva Sans"/>
                <a:cs typeface="Canva Sans"/>
                <a:sym typeface="Canva Sans"/>
              </a:rPr>
              <a:t>Noise</a:t>
            </a:r>
          </a:p>
        </p:txBody>
      </p:sp>
      <p:sp>
        <p:nvSpPr>
          <p:cNvPr name="TextBox 7" id="7"/>
          <p:cNvSpPr txBox="true"/>
          <p:nvPr/>
        </p:nvSpPr>
        <p:spPr>
          <a:xfrm rot="0">
            <a:off x="7483942" y="7676880"/>
            <a:ext cx="33201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Gaussian Noise</a:t>
            </a:r>
          </a:p>
        </p:txBody>
      </p:sp>
      <p:sp>
        <p:nvSpPr>
          <p:cNvPr name="TextBox 8" id="8"/>
          <p:cNvSpPr txBox="true"/>
          <p:nvPr/>
        </p:nvSpPr>
        <p:spPr>
          <a:xfrm rot="0">
            <a:off x="12770447" y="7676880"/>
            <a:ext cx="48566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Multiplicative noise</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917705" y="4266695"/>
            <a:ext cx="8452590" cy="1458335"/>
          </a:xfrm>
          <a:prstGeom prst="rect">
            <a:avLst/>
          </a:prstGeom>
        </p:spPr>
        <p:txBody>
          <a:bodyPr anchor="t" rtlCol="false" tIns="0" lIns="0" bIns="0" rIns="0">
            <a:spAutoFit/>
          </a:bodyPr>
          <a:lstStyle/>
          <a:p>
            <a:pPr algn="ctr">
              <a:lnSpc>
                <a:spcPts val="12268"/>
              </a:lnSpc>
            </a:pPr>
            <a:r>
              <a:rPr lang="en-US" sz="7667" i="true" spc="-76">
                <a:solidFill>
                  <a:srgbClr val="000000"/>
                </a:solidFill>
                <a:latin typeface="EB Garamond Italics"/>
                <a:ea typeface="EB Garamond Italics"/>
                <a:cs typeface="EB Garamond Italics"/>
                <a:sym typeface="EB Garamond Italics"/>
              </a:rPr>
              <a:t>Model architecture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54459" y="2059889"/>
            <a:ext cx="7868031" cy="5989538"/>
          </a:xfrm>
          <a:custGeom>
            <a:avLst/>
            <a:gdLst/>
            <a:ahLst/>
            <a:cxnLst/>
            <a:rect r="r" b="b" t="t" l="l"/>
            <a:pathLst>
              <a:path h="5989538" w="7868031">
                <a:moveTo>
                  <a:pt x="0" y="0"/>
                </a:moveTo>
                <a:lnTo>
                  <a:pt x="7868030" y="0"/>
                </a:lnTo>
                <a:lnTo>
                  <a:pt x="7868030" y="5989538"/>
                </a:lnTo>
                <a:lnTo>
                  <a:pt x="0" y="5989538"/>
                </a:lnTo>
                <a:lnTo>
                  <a:pt x="0" y="0"/>
                </a:lnTo>
                <a:close/>
              </a:path>
            </a:pathLst>
          </a:custGeom>
          <a:blipFill>
            <a:blip r:embed="rId2"/>
            <a:stretch>
              <a:fillRect l="0" t="0" r="0" b="0"/>
            </a:stretch>
          </a:blipFill>
        </p:spPr>
      </p:sp>
      <p:sp>
        <p:nvSpPr>
          <p:cNvPr name="TextBox 3" id="3"/>
          <p:cNvSpPr txBox="true"/>
          <p:nvPr/>
        </p:nvSpPr>
        <p:spPr>
          <a:xfrm rot="0">
            <a:off x="570017" y="601554"/>
            <a:ext cx="11736115" cy="1458335"/>
          </a:xfrm>
          <a:prstGeom prst="rect">
            <a:avLst/>
          </a:prstGeom>
        </p:spPr>
        <p:txBody>
          <a:bodyPr anchor="t" rtlCol="false" tIns="0" lIns="0" bIns="0" rIns="0">
            <a:spAutoFit/>
          </a:bodyPr>
          <a:lstStyle/>
          <a:p>
            <a:pPr algn="l">
              <a:lnSpc>
                <a:spcPts val="12268"/>
              </a:lnSpc>
            </a:pPr>
            <a:r>
              <a:rPr lang="en-US" sz="7667" i="true" spc="-76">
                <a:solidFill>
                  <a:srgbClr val="000000"/>
                </a:solidFill>
                <a:latin typeface="EB Garamond Italics"/>
                <a:ea typeface="EB Garamond Italics"/>
                <a:cs typeface="EB Garamond Italics"/>
                <a:sym typeface="EB Garamond Italics"/>
              </a:rPr>
              <a:t>Generator:</a:t>
            </a:r>
          </a:p>
        </p:txBody>
      </p:sp>
      <p:sp>
        <p:nvSpPr>
          <p:cNvPr name="TextBox 4" id="4"/>
          <p:cNvSpPr txBox="true"/>
          <p:nvPr/>
        </p:nvSpPr>
        <p:spPr>
          <a:xfrm rot="0">
            <a:off x="570017" y="2382624"/>
            <a:ext cx="9184442" cy="5448300"/>
          </a:xfrm>
          <a:prstGeom prst="rect">
            <a:avLst/>
          </a:prstGeom>
        </p:spPr>
        <p:txBody>
          <a:bodyPr anchor="t" rtlCol="false" tIns="0" lIns="0" bIns="0" rIns="0">
            <a:spAutoFit/>
          </a:bodyPr>
          <a:lstStyle/>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Encoder Path</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Stacked Conv2d + BatchNorm + ReLU layers</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Extracts hierarchical features</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Downsamples spatial resolution</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Decoder Path</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ConvTranspose2d + BatchNorm + ReLU layers</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Upsamples to original resolution</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Skip connections from encoder preserve spatial detail</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Final output:</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x</a:t>
            </a:r>
            <a:r>
              <a:rPr lang="en-US" sz="3000" spc="-30">
                <a:solidFill>
                  <a:srgbClr val="000000"/>
                </a:solidFill>
                <a:latin typeface="EB Garamond"/>
                <a:ea typeface="EB Garamond"/>
                <a:cs typeface="EB Garamond"/>
                <a:sym typeface="EB Garamond"/>
              </a:rPr>
              <a:t>clean</a:t>
            </a:r>
            <a:r>
              <a:rPr lang="en-US" sz="3000" spc="-30">
                <a:solidFill>
                  <a:srgbClr val="000000"/>
                </a:solidFill>
                <a:latin typeface="EB Garamond"/>
                <a:ea typeface="EB Garamond"/>
                <a:cs typeface="EB Garamond"/>
                <a:sym typeface="EB Garamond"/>
              </a:rPr>
              <a:t>=G(x</a:t>
            </a:r>
            <a:r>
              <a:rPr lang="en-US" sz="3000" spc="-30">
                <a:solidFill>
                  <a:srgbClr val="000000"/>
                </a:solidFill>
                <a:latin typeface="EB Garamond"/>
                <a:ea typeface="EB Garamond"/>
                <a:cs typeface="EB Garamond"/>
                <a:sym typeface="EB Garamond"/>
              </a:rPr>
              <a:t>noisy</a:t>
            </a:r>
            <a:r>
              <a:rPr lang="en-US" sz="3000" spc="-30">
                <a:solidFill>
                  <a:srgbClr val="000000"/>
                </a:solidFill>
                <a:latin typeface="EB Garamond"/>
                <a:ea typeface="EB Garamond"/>
                <a:cs typeface="EB Garamond"/>
                <a:sym typeface="EB Garamond"/>
              </a:rPr>
              <a:t>)</a:t>
            </a:r>
          </a:p>
          <a:p>
            <a:pPr algn="l">
              <a:lnSpc>
                <a:spcPts val="3900"/>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70017" y="601554"/>
            <a:ext cx="11736115" cy="1458335"/>
          </a:xfrm>
          <a:prstGeom prst="rect">
            <a:avLst/>
          </a:prstGeom>
        </p:spPr>
        <p:txBody>
          <a:bodyPr anchor="t" rtlCol="false" tIns="0" lIns="0" bIns="0" rIns="0">
            <a:spAutoFit/>
          </a:bodyPr>
          <a:lstStyle/>
          <a:p>
            <a:pPr algn="l">
              <a:lnSpc>
                <a:spcPts val="12268"/>
              </a:lnSpc>
            </a:pPr>
            <a:r>
              <a:rPr lang="en-US" sz="7667" i="true" spc="-76">
                <a:solidFill>
                  <a:srgbClr val="000000"/>
                </a:solidFill>
                <a:latin typeface="EB Garamond Italics"/>
                <a:ea typeface="EB Garamond Italics"/>
                <a:cs typeface="EB Garamond Italics"/>
                <a:sym typeface="EB Garamond Italics"/>
              </a:rPr>
              <a:t>Discriminator:</a:t>
            </a:r>
          </a:p>
        </p:txBody>
      </p:sp>
      <p:sp>
        <p:nvSpPr>
          <p:cNvPr name="TextBox 3" id="3"/>
          <p:cNvSpPr txBox="true"/>
          <p:nvPr/>
        </p:nvSpPr>
        <p:spPr>
          <a:xfrm rot="0">
            <a:off x="570017" y="2664556"/>
            <a:ext cx="9184442" cy="5943600"/>
          </a:xfrm>
          <a:prstGeom prst="rect">
            <a:avLst/>
          </a:prstGeom>
        </p:spPr>
        <p:txBody>
          <a:bodyPr anchor="t" rtlCol="false" tIns="0" lIns="0" bIns="0" rIns="0">
            <a:spAutoFit/>
          </a:bodyPr>
          <a:lstStyle/>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Patch-based convolutional classifier</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Outputs a grid of real/fake scores</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Ensures local realism in image patches</a:t>
            </a: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Architecture:</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Conv2d → BatchNorm → LeakyReLU layers</a:t>
            </a:r>
          </a:p>
          <a:p>
            <a:pPr algn="l" marL="1295400" indent="-431800" lvl="2">
              <a:lnSpc>
                <a:spcPts val="3900"/>
              </a:lnSpc>
              <a:buFont typeface="Arial"/>
              <a:buChar char="⚬"/>
            </a:pPr>
            <a:r>
              <a:rPr lang="en-US" sz="3000" spc="-30">
                <a:solidFill>
                  <a:srgbClr val="000000"/>
                </a:solidFill>
                <a:latin typeface="EB Garamond"/>
                <a:ea typeface="EB Garamond"/>
                <a:cs typeface="EB Garamond"/>
                <a:sym typeface="EB Garamond"/>
              </a:rPr>
              <a:t>Final Conv2d layer (no Sigmoid)</a:t>
            </a:r>
          </a:p>
          <a:p>
            <a:pPr algn="l">
              <a:lnSpc>
                <a:spcPts val="3900"/>
              </a:lnSpc>
            </a:pPr>
          </a:p>
          <a:p>
            <a:pPr algn="l">
              <a:lnSpc>
                <a:spcPts val="3900"/>
              </a:lnSpc>
            </a:pPr>
          </a:p>
          <a:p>
            <a:pPr algn="l" marL="647700" indent="-323850" lvl="1">
              <a:lnSpc>
                <a:spcPts val="3900"/>
              </a:lnSpc>
              <a:buFont typeface="Arial"/>
              <a:buChar char="•"/>
            </a:pPr>
            <a:r>
              <a:rPr lang="en-US" sz="3000" spc="-30">
                <a:solidFill>
                  <a:srgbClr val="000000"/>
                </a:solidFill>
                <a:latin typeface="EB Garamond"/>
                <a:ea typeface="EB Garamond"/>
                <a:cs typeface="EB Garamond"/>
                <a:sym typeface="EB Garamond"/>
              </a:rPr>
              <a:t>The reason for </a:t>
            </a:r>
            <a:r>
              <a:rPr lang="en-US" b="true" sz="3000" spc="-30">
                <a:solidFill>
                  <a:srgbClr val="000000"/>
                </a:solidFill>
                <a:latin typeface="EB Garamond Semi-Bold"/>
                <a:ea typeface="EB Garamond Semi-Bold"/>
                <a:cs typeface="EB Garamond Semi-Bold"/>
                <a:sym typeface="EB Garamond Semi-Bold"/>
              </a:rPr>
              <a:t>no sigmoid layer</a:t>
            </a:r>
            <a:r>
              <a:rPr lang="en-US" sz="3000" spc="-30">
                <a:solidFill>
                  <a:srgbClr val="000000"/>
                </a:solidFill>
                <a:latin typeface="EB Garamond"/>
                <a:ea typeface="EB Garamond"/>
                <a:cs typeface="EB Garamond"/>
                <a:sym typeface="EB Garamond"/>
              </a:rPr>
              <a:t> is because we are not using vanilla GAN we are using WGAN so we are already using wassertain distance as the metric to classify image as real/fake.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DAGlStn2iRU</dc:identifier>
  <dcterms:modified xsi:type="dcterms:W3CDTF">2011-08-01T06:04:30Z</dcterms:modified>
  <cp:revision>1</cp:revision>
  <dc:title>A WGAN-based Framework for Aerial Image Denoising under Mixed Noise Conditions</dc:title>
</cp:coreProperties>
</file>